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 lvl="0">
      <a:defRPr lang="zh-TW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2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89E70-1050-4F98-8A43-59C052D5F59F}" type="datetimeFigureOut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2F3E8-6433-4016-B08A-43FF8FFE27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498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20BEA-D5AD-44E2-8C2A-54E24204AEFE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9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9AB6-EAF6-4D04-ADB8-1AA7CA397F8C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9A8FE-E099-4700-B566-F33C5FC0B955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2815-6AC1-4F37-9CFA-019457EB8070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825C-7AD6-45EE-8EA4-538C1991942E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5FFE-C48F-4213-83CD-75AF8BE9A7DB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86522-E049-401C-A14E-3A42D7078FC4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1248-49BB-4D40-B95B-D73821F23E13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5CCB3-2A84-44E6-9036-CDD40F3B7813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C454-AB38-40FD-966D-69400395608E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4F48C-36DC-4CA7-BB68-918827511A04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940E7-70C1-467D-9507-7ED140CE8885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B22E2-D1D0-4D63-88CA-A73BBC962750}" type="datetime1">
              <a:rPr lang="zh-TW" altLang="en-US" smtClean="0"/>
              <a:t>2020/5/29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ds.data.jma.go.jp/tcc/tcc/products/elnino/ensoevents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images.remss.com/sst/sst_data_daily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orldview.earthdata.nasa.gov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Homework </a:t>
            </a:r>
            <a:r>
              <a:rPr lang="en-US" altLang="zh-TW" dirty="0"/>
              <a:t>9</a:t>
            </a:r>
            <a:br>
              <a:rPr lang="en-US" altLang="zh-TW" dirty="0"/>
            </a:br>
            <a:r>
              <a:rPr lang="en-US" altLang="zh-TW" dirty="0" smtClean="0"/>
              <a:t>(discussion)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Redo Exercise 1 but now using the ADT data on the 15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of January, 2018.</a:t>
            </a:r>
          </a:p>
          <a:p>
            <a:r>
              <a:rPr lang="en-US" altLang="zh-TW" dirty="0" smtClean="0"/>
              <a:t>Add in the Taiwan coastline into the figures. </a:t>
            </a:r>
          </a:p>
          <a:p>
            <a:r>
              <a:rPr lang="en-US" altLang="zh-TW" dirty="0" smtClean="0"/>
              <a:t>Compare the Kuroshio speed in winter and summer, based on the results obtained from this homework (2018/1/15 in winter) and from Exercise 1 (2018/8/13 in summer)</a:t>
            </a:r>
          </a:p>
          <a:p>
            <a:r>
              <a:rPr lang="en-US" altLang="zh-TW" dirty="0" smtClean="0"/>
              <a:t>Is the Kuroshio faster in winter or in summer? Show and describe your proof.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07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5134" t="14563" r="17624" b="17516"/>
          <a:stretch>
            <a:fillRect/>
          </a:stretch>
        </p:blipFill>
        <p:spPr bwMode="auto">
          <a:xfrm>
            <a:off x="539552" y="1196752"/>
            <a:ext cx="7632848" cy="433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Website of Coriolis data center </a:t>
            </a:r>
            <a:br>
              <a:rPr lang="en-US" altLang="zh-TW" dirty="0" smtClean="0"/>
            </a:br>
            <a:r>
              <a:rPr lang="en-US" altLang="zh-TW" dirty="0" smtClean="0"/>
              <a:t>(Data Selection)</a:t>
            </a:r>
            <a:endParaRPr lang="zh-TW" altLang="en-US" dirty="0"/>
          </a:p>
        </p:txBody>
      </p:sp>
      <p:pic>
        <p:nvPicPr>
          <p:cNvPr id="5" name="Picture 2" descr="D:\擷取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4"/>
          <a:stretch>
            <a:fillRect/>
          </a:stretch>
        </p:blipFill>
        <p:spPr bwMode="auto">
          <a:xfrm>
            <a:off x="539551" y="5517232"/>
            <a:ext cx="7487503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78064" y="3717032"/>
            <a:ext cx="1617672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411760" y="3717032"/>
            <a:ext cx="1074420" cy="936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31168" y="5877272"/>
            <a:ext cx="662156" cy="108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56340" y="6633355"/>
            <a:ext cx="662156" cy="108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83568" y="1628800"/>
            <a:ext cx="7257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Hydrographic </a:t>
            </a:r>
            <a:r>
              <a:rPr lang="en-US" altLang="zh-TW" dirty="0" smtClean="0"/>
              <a:t>data</a:t>
            </a:r>
            <a:br>
              <a:rPr lang="en-US" altLang="zh-TW" dirty="0" smtClean="0"/>
            </a:br>
            <a:r>
              <a:rPr lang="en-US" altLang="zh-TW" dirty="0" smtClean="0"/>
              <a:t>(Discussion)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Anything that you know about </a:t>
            </a:r>
            <a:r>
              <a:rPr lang="en-US" altLang="zh-TW" smtClean="0"/>
              <a:t>the hydrographic </a:t>
            </a:r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8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CTD</a:t>
            </a:r>
            <a:r>
              <a:rPr lang="zh-TW" altLang="en-US" dirty="0" smtClean="0"/>
              <a:t> </a:t>
            </a:r>
            <a:r>
              <a:rPr lang="en-US" altLang="zh-TW" dirty="0" smtClean="0"/>
              <a:t>Devices (REVIEW)</a:t>
            </a:r>
            <a:endParaRPr lang="zh-TW" altLang="en-US" dirty="0"/>
          </a:p>
        </p:txBody>
      </p:sp>
      <p:pic>
        <p:nvPicPr>
          <p:cNvPr id="9218" name="Picture 2" descr="「CTD ocean」的圖片搜尋結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85860"/>
            <a:ext cx="4572000" cy="4093136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0" y="5380672"/>
            <a:ext cx="600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Temperature (T), Salinity (S), Depth (D), measure chemical or biological parameters, such as dissolved oxygen (</a:t>
            </a:r>
            <a:r>
              <a:rPr lang="zh-TW" altLang="zh-TW" dirty="0" smtClean="0"/>
              <a:t>溶解氧</a:t>
            </a:r>
            <a:r>
              <a:rPr lang="en-US" altLang="zh-TW" dirty="0" smtClean="0"/>
              <a:t>) and chlorophyll fluorescence (</a:t>
            </a:r>
            <a:r>
              <a:rPr lang="zh-TW" altLang="zh-TW" dirty="0" smtClean="0"/>
              <a:t>葉綠素</a:t>
            </a:r>
            <a:r>
              <a:rPr lang="zh-TW" altLang="en-US" dirty="0" smtClean="0"/>
              <a:t>螢光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endParaRPr lang="en-US" altLang="zh-TW" dirty="0" smtClean="0"/>
          </a:p>
        </p:txBody>
      </p:sp>
      <p:pic>
        <p:nvPicPr>
          <p:cNvPr id="9220" name="Picture 4" descr="「CTD ocean」的圖片搜尋結果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1214422"/>
            <a:ext cx="2868656" cy="1928826"/>
          </a:xfrm>
          <a:prstGeom prst="rect">
            <a:avLst/>
          </a:prstGeom>
          <a:noFill/>
        </p:spPr>
      </p:pic>
      <p:pic>
        <p:nvPicPr>
          <p:cNvPr id="9222" name="Picture 6" descr="「CTD ocean」的圖片搜尋結果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6380" y="3143248"/>
            <a:ext cx="2857500" cy="2143125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6286512" y="5572140"/>
            <a:ext cx="285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Calculate density:</a:t>
            </a:r>
          </a:p>
          <a:p>
            <a:pPr>
              <a:buFont typeface="Wingdings"/>
              <a:buChar char="à"/>
            </a:pPr>
            <a:r>
              <a:rPr lang="en-US" altLang="zh-TW" smtClean="0">
                <a:sym typeface="Wingdings" pitchFamily="2" charset="2"/>
              </a:rPr>
              <a:t>Geostrophic Currents</a:t>
            </a:r>
            <a:endParaRPr lang="en-US" altLang="zh-TW" dirty="0" smtClean="0">
              <a:sym typeface="Wingdings" pitchFamily="2" charset="2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3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Nansen Flasche Detai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14290"/>
            <a:ext cx="2000263" cy="2612843"/>
          </a:xfrm>
          <a:prstGeom prst="rect">
            <a:avLst/>
          </a:prstGeom>
          <a:noFill/>
        </p:spPr>
      </p:pic>
      <p:pic>
        <p:nvPicPr>
          <p:cNvPr id="32773" name="Picture 5" descr="https://upload.wikimedia.org/wikipedia/commons/1/1f/Niskin-bott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285728"/>
            <a:ext cx="2182350" cy="2500330"/>
          </a:xfrm>
          <a:prstGeom prst="rect">
            <a:avLst/>
          </a:prstGeom>
          <a:noFill/>
        </p:spPr>
      </p:pic>
      <p:pic>
        <p:nvPicPr>
          <p:cNvPr id="32775" name="Picture 7" descr="Head and shoulders portrait of Fridtjof Nansen, facing half-right. He has close-cropped hair, a wide, fair moustache and is wearing a heavy fur coat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428604"/>
            <a:ext cx="1071570" cy="1529423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6929454" y="857232"/>
            <a:ext cx="21280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/>
              <a:t>Shale Jack </a:t>
            </a:r>
            <a:r>
              <a:rPr lang="en-US" altLang="zh-TW" b="1" dirty="0" err="1" smtClean="0"/>
              <a:t>Niskin</a:t>
            </a:r>
            <a:endParaRPr lang="en-US" altLang="zh-TW" b="1" dirty="0" smtClean="0"/>
          </a:p>
          <a:p>
            <a:r>
              <a:rPr lang="en-US" altLang="zh-TW" b="1" dirty="0" smtClean="0"/>
              <a:t>[1926~1988]</a:t>
            </a:r>
          </a:p>
          <a:p>
            <a:endParaRPr lang="en-US" altLang="zh-TW" b="1" dirty="0" smtClean="0"/>
          </a:p>
          <a:p>
            <a:r>
              <a:rPr lang="en-US" altLang="zh-TW" b="1" dirty="0" err="1" smtClean="0"/>
              <a:t>Niskin</a:t>
            </a:r>
            <a:r>
              <a:rPr lang="en-US" altLang="zh-TW" b="1" dirty="0" smtClean="0"/>
              <a:t> bottle [1966]</a:t>
            </a:r>
            <a:r>
              <a:rPr lang="en-US" altLang="zh-TW" dirty="0" smtClean="0"/>
              <a:t> 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00364" y="2071678"/>
            <a:ext cx="1630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Fridtjof</a:t>
            </a:r>
            <a:r>
              <a:rPr lang="en-US" altLang="zh-TW" dirty="0" smtClean="0"/>
              <a:t> Nansen</a:t>
            </a:r>
          </a:p>
          <a:p>
            <a:r>
              <a:rPr lang="en-US" altLang="zh-TW" dirty="0" smtClean="0"/>
              <a:t>[1861~1930]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3429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Mechanical Bathythermograph (MBT),                     expendable (</a:t>
            </a:r>
            <a:r>
              <a:rPr lang="zh-TW" altLang="en-US" dirty="0" smtClean="0"/>
              <a:t>拋棄式</a:t>
            </a:r>
            <a:r>
              <a:rPr lang="en-US" altLang="zh-TW" dirty="0" smtClean="0"/>
              <a:t>) bathythermograph (XBT)</a:t>
            </a:r>
            <a:endParaRPr lang="zh-TW" altLang="en-US" dirty="0"/>
          </a:p>
        </p:txBody>
      </p:sp>
      <p:pic>
        <p:nvPicPr>
          <p:cNvPr id="32777" name="Picture 9" descr="https://upload.wikimedia.org/wikipedia/commons/thumb/e/ee/Launching-an-expendable-bathythermograph-XBT.jpg/220px-Launching-an-expendable-bathythermograph-XB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9256" y="3929066"/>
            <a:ext cx="1630519" cy="2505071"/>
          </a:xfrm>
          <a:prstGeom prst="rect">
            <a:avLst/>
          </a:prstGeom>
          <a:noFill/>
        </p:spPr>
      </p:pic>
      <p:pic>
        <p:nvPicPr>
          <p:cNvPr id="32779" name="Picture 11" descr="https://upload.wikimedia.org/wikipedia/commons/thumb/d/d6/Rendering-of-XBT-Expendable-Bathythermograph.png/220px-Rendering-of-XBT-Expendable-Bathythermograph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48500" y="4857760"/>
            <a:ext cx="2095500" cy="495301"/>
          </a:xfrm>
          <a:prstGeom prst="rect">
            <a:avLst/>
          </a:prstGeom>
          <a:noFill/>
        </p:spPr>
      </p:pic>
      <p:pic>
        <p:nvPicPr>
          <p:cNvPr id="32783" name="Picture 15" descr="「mechanical bathythermograph」的圖片搜尋結果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071942"/>
            <a:ext cx="3446253" cy="2286016"/>
          </a:xfrm>
          <a:prstGeom prst="rect">
            <a:avLst/>
          </a:prstGeom>
          <a:noFill/>
        </p:spPr>
      </p:pic>
      <p:pic>
        <p:nvPicPr>
          <p:cNvPr id="32785" name="Picture 17" descr="相關圖片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14678" y="3929066"/>
            <a:ext cx="1790700" cy="2552700"/>
          </a:xfrm>
          <a:prstGeom prst="rect">
            <a:avLst/>
          </a:prstGeom>
          <a:noFill/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21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 cstate="print"/>
          <a:srcRect l="4394" t="41992" r="49463" b="22851"/>
          <a:stretch>
            <a:fillRect/>
          </a:stretch>
        </p:blipFill>
        <p:spPr bwMode="auto">
          <a:xfrm>
            <a:off x="4643406" y="214290"/>
            <a:ext cx="450059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0" name="Picture 6" descr="http://www.jamstec.go.jp/ARGO/deepninja/assets/images/oper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84" y="964288"/>
            <a:ext cx="3997296" cy="3862387"/>
          </a:xfrm>
          <a:prstGeom prst="rect">
            <a:avLst/>
          </a:prstGeom>
          <a:noFill/>
        </p:spPr>
      </p:pic>
      <p:pic>
        <p:nvPicPr>
          <p:cNvPr id="57352" name="Picture 8" descr="http://www.jamstec.go.jp/ARGO/deepninja/assets/images/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7818" y="3071810"/>
            <a:ext cx="2515422" cy="3786190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3142636" y="29393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ARGO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86182" y="592933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92D050"/>
                </a:solidFill>
              </a:rPr>
              <a:t>Deep Ninja</a:t>
            </a:r>
            <a:endParaRPr lang="zh-TW" altLang="en-US" b="1" dirty="0">
              <a:solidFill>
                <a:srgbClr val="92D05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560" y="4826675"/>
            <a:ext cx="2571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Similar to CTD, but AUTO:</a:t>
            </a:r>
          </a:p>
          <a:p>
            <a:r>
              <a:rPr lang="en-US" altLang="zh-TW" dirty="0" smtClean="0"/>
              <a:t>Temperature (T), Salinity (S), Depth (D)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39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07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0" y="6211669"/>
            <a:ext cx="8858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TW" b="1" dirty="0" smtClean="0"/>
              <a:t>A review of global ocean temperature observations: Implications for ocean heat content estimates and climate change [Abraham et al., 2013]</a:t>
            </a:r>
            <a:endParaRPr lang="en-US" altLang="zh-TW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4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Temperature-Salinity (TS) Diagrams</a:t>
            </a:r>
            <a:br>
              <a:rPr lang="en-US" altLang="zh-TW" dirty="0" smtClean="0"/>
            </a:br>
            <a:r>
              <a:rPr lang="en-US" altLang="zh-TW" dirty="0" smtClean="0"/>
              <a:t>(REVIEW)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5234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7661682" cy="5301208"/>
          </a:xfrm>
          <a:prstGeom prst="rect">
            <a:avLst/>
          </a:prstGeom>
          <a:noFill/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5964" t="33758" r="43359" b="14563"/>
          <a:stretch>
            <a:fillRect/>
          </a:stretch>
        </p:blipFill>
        <p:spPr bwMode="auto">
          <a:xfrm>
            <a:off x="1547664" y="1910022"/>
            <a:ext cx="6624736" cy="4731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The goal of today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2556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Study the vertical structure of eddies using hydrographic data.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61458" b="7291"/>
          <a:stretch>
            <a:fillRect/>
          </a:stretch>
        </p:blipFill>
        <p:spPr bwMode="auto">
          <a:xfrm>
            <a:off x="2663788" y="5327253"/>
            <a:ext cx="3384376" cy="1092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線單箭頭接點 6"/>
          <p:cNvCxnSpPr/>
          <p:nvPr/>
        </p:nvCxnSpPr>
        <p:spPr>
          <a:xfrm flipV="1">
            <a:off x="3491880" y="4149080"/>
            <a:ext cx="1080120" cy="1656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220072" y="3861048"/>
            <a:ext cx="288032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12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CLASS\NTOU\2018下學期\洋流觀測分析\homeworks\0810_sl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9638"/>
            <a:ext cx="9144000" cy="46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August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70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August</a:t>
            </a:r>
            <a:endParaRPr lang="zh-TW" altLang="en-US" dirty="0"/>
          </a:p>
        </p:txBody>
      </p:sp>
      <p:pic>
        <p:nvPicPr>
          <p:cNvPr id="2050" name="Picture 2" descr="D:\CLASS\NTOU\2018下學期\洋流觀測分析\homeworks\0815_sl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0034"/>
            <a:ext cx="9144000" cy="46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16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Homework 9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(discussion)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Redo Exercise 1 but now using the SLA data on the 15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of January, 2018.</a:t>
            </a:r>
          </a:p>
          <a:p>
            <a:r>
              <a:rPr lang="en-US" altLang="zh-TW" dirty="0" smtClean="0"/>
              <a:t>Add in the Taiwan coastline into the figures. </a:t>
            </a:r>
          </a:p>
          <a:p>
            <a:r>
              <a:rPr lang="en-US" altLang="zh-TW" dirty="0" smtClean="0"/>
              <a:t>Compare the eddy-current speed in winter and summer, based on the results obtained from this homework (2018/1/15 in winter) and from Exercise 1 (2018/8/13 in summer)</a:t>
            </a:r>
          </a:p>
          <a:p>
            <a:r>
              <a:rPr lang="en-US" altLang="zh-TW" dirty="0" smtClean="0"/>
              <a:t>Are the eddy currents faster in winter or in summer, in the regions east of Taiwan? Show and describe your proof.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0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20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August</a:t>
            </a:r>
            <a:endParaRPr lang="zh-TW" altLang="en-US" dirty="0"/>
          </a:p>
        </p:txBody>
      </p:sp>
      <p:pic>
        <p:nvPicPr>
          <p:cNvPr id="3074" name="Picture 2" descr="D:\CLASS\NTOU\2018下學期\洋流觀測分析\homeworks\0820_sl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" y="2263118"/>
            <a:ext cx="9133334" cy="45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51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5134" t="26375" r="45019" b="21946"/>
          <a:stretch>
            <a:fillRect/>
          </a:stretch>
        </p:blipFill>
        <p:spPr bwMode="auto">
          <a:xfrm>
            <a:off x="1691680" y="260648"/>
            <a:ext cx="7452320" cy="543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252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Confirm the locations of Argo floats relative to eddy center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50000" t="10514" b="48507"/>
          <a:stretch/>
        </p:blipFill>
        <p:spPr bwMode="auto">
          <a:xfrm>
            <a:off x="3923928" y="5056638"/>
            <a:ext cx="2040350" cy="172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55434" t="63563" r="1707" b="7290"/>
          <a:stretch/>
        </p:blipFill>
        <p:spPr bwMode="auto">
          <a:xfrm>
            <a:off x="6516216" y="5113864"/>
            <a:ext cx="2458810" cy="172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直線單箭頭接點 5"/>
          <p:cNvCxnSpPr>
            <a:stCxn id="5" idx="0"/>
            <a:endCxn id="10" idx="2"/>
          </p:cNvCxnSpPr>
          <p:nvPr/>
        </p:nvCxnSpPr>
        <p:spPr>
          <a:xfrm flipH="1" flipV="1">
            <a:off x="6516216" y="2430180"/>
            <a:ext cx="1229405" cy="2683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192180" y="206084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High</a:t>
            </a:r>
            <a:endParaRPr lang="zh-TW" altLang="en-US" dirty="0"/>
          </a:p>
        </p:txBody>
      </p:sp>
      <p:cxnSp>
        <p:nvCxnSpPr>
          <p:cNvPr id="12" name="直線單箭頭接點 11"/>
          <p:cNvCxnSpPr>
            <a:stCxn id="4" idx="0"/>
          </p:cNvCxnSpPr>
          <p:nvPr/>
        </p:nvCxnSpPr>
        <p:spPr>
          <a:xfrm flipV="1">
            <a:off x="4944103" y="2430180"/>
            <a:ext cx="1572113" cy="26264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5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Viewing data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6794" t="17516" r="191" b="32282"/>
          <a:stretch>
            <a:fillRect/>
          </a:stretch>
        </p:blipFill>
        <p:spPr bwMode="auto">
          <a:xfrm>
            <a:off x="37106" y="1196752"/>
            <a:ext cx="910689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Read data and skip heading lines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4525963"/>
          </a:xfrm>
        </p:spPr>
        <p:txBody>
          <a:bodyPr/>
          <a:lstStyle/>
          <a:p>
            <a:r>
              <a:rPr lang="en-US" altLang="zh-TW" dirty="0"/>
              <a:t>filename=</a:t>
            </a:r>
            <a:r>
              <a:rPr lang="en-US" altLang="zh-TW" dirty="0" smtClean="0"/>
              <a:t>'argo-profiles-2902990.csv';</a:t>
            </a:r>
            <a:endParaRPr lang="en-US" altLang="zh-TW" dirty="0"/>
          </a:p>
          <a:p>
            <a:r>
              <a:rPr lang="en-US" altLang="zh-TW" dirty="0"/>
              <a:t>fid = </a:t>
            </a:r>
            <a:r>
              <a:rPr lang="en-US" altLang="zh-TW" dirty="0" err="1"/>
              <a:t>fopen</a:t>
            </a:r>
            <a:r>
              <a:rPr lang="en-US" altLang="zh-TW" dirty="0"/>
              <a:t>(filename, 'r');</a:t>
            </a:r>
          </a:p>
          <a:p>
            <a:r>
              <a:rPr lang="en-US" altLang="zh-TW" dirty="0" smtClean="0"/>
              <a:t>Data = </a:t>
            </a:r>
            <a:r>
              <a:rPr lang="en-US" altLang="zh-TW" dirty="0" err="1" smtClean="0"/>
              <a:t>textscan</a:t>
            </a:r>
            <a:r>
              <a:rPr lang="en-US" altLang="zh-TW" dirty="0" smtClean="0"/>
              <a:t>(fid, '%f %f %s %f %f %f %f %f %f %s %s %f %f', '</a:t>
            </a:r>
            <a:r>
              <a:rPr lang="en-US" altLang="zh-TW" dirty="0" err="1" smtClean="0"/>
              <a:t>headerLines</a:t>
            </a:r>
            <a:r>
              <a:rPr lang="en-US" altLang="zh-TW" dirty="0" smtClean="0"/>
              <a:t>', 1,'Delimiter',',');</a:t>
            </a:r>
          </a:p>
          <a:p>
            <a:r>
              <a:rPr lang="en-US" altLang="zh-TW" dirty="0" err="1" smtClean="0"/>
              <a:t>fclose</a:t>
            </a:r>
            <a:r>
              <a:rPr lang="en-US" altLang="zh-TW" dirty="0" smtClean="0"/>
              <a:t>(fid);</a:t>
            </a:r>
          </a:p>
          <a:p>
            <a:r>
              <a:rPr lang="en-US" altLang="zh-TW" dirty="0" err="1" smtClean="0"/>
              <a:t>xlon</a:t>
            </a:r>
            <a:r>
              <a:rPr lang="en-US" altLang="zh-TW" dirty="0" smtClean="0"/>
              <a:t>=Data{:,5};</a:t>
            </a:r>
          </a:p>
          <a:p>
            <a:r>
              <a:rPr lang="en-US" altLang="zh-TW" dirty="0" err="1" smtClean="0"/>
              <a:t>ylat</a:t>
            </a:r>
            <a:r>
              <a:rPr lang="en-US" altLang="zh-TW" dirty="0" smtClean="0"/>
              <a:t>=Data{:,4};</a:t>
            </a:r>
            <a:endParaRPr lang="zh-TW" altLang="en-US" dirty="0"/>
          </a:p>
        </p:txBody>
      </p:sp>
      <p:sp>
        <p:nvSpPr>
          <p:cNvPr id="4" name="左大括弧 3"/>
          <p:cNvSpPr/>
          <p:nvPr/>
        </p:nvSpPr>
        <p:spPr>
          <a:xfrm rot="5400000">
            <a:off x="6588224" y="836712"/>
            <a:ext cx="432048" cy="288032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660232" y="176352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11813" t="45570" r="50830" b="42618"/>
          <a:stretch>
            <a:fillRect/>
          </a:stretch>
        </p:blipFill>
        <p:spPr bwMode="auto">
          <a:xfrm>
            <a:off x="-1" y="5229199"/>
            <a:ext cx="9162003" cy="162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Viewing data</a:t>
            </a:r>
            <a:endParaRPr lang="zh-TW" altLang="en-US" dirty="0"/>
          </a:p>
        </p:txBody>
      </p:sp>
      <p:pic>
        <p:nvPicPr>
          <p:cNvPr id="1026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56154"/>
            <a:ext cx="9036496" cy="220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827584" y="407707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No salinity data for Argo 2902975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896" y="4077072"/>
            <a:ext cx="50405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(MATLAB users)</a:t>
            </a:r>
          </a:p>
          <a:p>
            <a:r>
              <a:rPr lang="en-US" altLang="zh-TW" dirty="0" smtClean="0"/>
              <a:t>filename</a:t>
            </a:r>
            <a:r>
              <a:rPr lang="en-US" altLang="zh-TW" dirty="0"/>
              <a:t>=</a:t>
            </a:r>
            <a:r>
              <a:rPr lang="en-US" altLang="zh-TW" dirty="0" smtClean="0"/>
              <a:t>'argo-profiles-2902975.csv</a:t>
            </a:r>
            <a:r>
              <a:rPr lang="en-US" altLang="zh-TW" dirty="0"/>
              <a:t>';</a:t>
            </a:r>
          </a:p>
          <a:p>
            <a:r>
              <a:rPr lang="en-US" altLang="zh-TW" dirty="0"/>
              <a:t>fid = </a:t>
            </a:r>
            <a:r>
              <a:rPr lang="en-US" altLang="zh-TW" dirty="0" err="1"/>
              <a:t>fopen</a:t>
            </a:r>
            <a:r>
              <a:rPr lang="en-US" altLang="zh-TW" dirty="0"/>
              <a:t>(filename, 'r');</a:t>
            </a:r>
          </a:p>
          <a:p>
            <a:r>
              <a:rPr lang="en-US" altLang="zh-TW" dirty="0"/>
              <a:t>Data = </a:t>
            </a:r>
            <a:r>
              <a:rPr lang="en-US" altLang="zh-TW" dirty="0" err="1"/>
              <a:t>textscan</a:t>
            </a:r>
            <a:r>
              <a:rPr lang="en-US" altLang="zh-TW" dirty="0"/>
              <a:t>(fid, '%f %f %s %f %f %f %f %f </a:t>
            </a:r>
            <a:r>
              <a:rPr lang="en-US" altLang="zh-TW" strike="sngStrike" dirty="0">
                <a:solidFill>
                  <a:srgbClr val="FF0000"/>
                </a:solidFill>
              </a:rPr>
              <a:t>%f</a:t>
            </a:r>
            <a:r>
              <a:rPr lang="en-US" altLang="zh-TW" dirty="0"/>
              <a:t> %s %s %f %f', '</a:t>
            </a:r>
            <a:r>
              <a:rPr lang="en-US" altLang="zh-TW" dirty="0" err="1"/>
              <a:t>headerLines</a:t>
            </a:r>
            <a:r>
              <a:rPr lang="en-US" altLang="zh-TW" dirty="0"/>
              <a:t>', 1,'Delimiter',',');</a:t>
            </a:r>
          </a:p>
          <a:p>
            <a:r>
              <a:rPr lang="en-US" altLang="zh-TW" dirty="0" err="1"/>
              <a:t>fclose</a:t>
            </a:r>
            <a:r>
              <a:rPr lang="en-US" altLang="zh-TW" dirty="0"/>
              <a:t>(fid);</a:t>
            </a:r>
          </a:p>
          <a:p>
            <a:r>
              <a:rPr lang="en-US" altLang="zh-TW" dirty="0" err="1"/>
              <a:t>xlon</a:t>
            </a:r>
            <a:r>
              <a:rPr lang="en-US" altLang="zh-TW" dirty="0"/>
              <a:t>=Data{:,5};</a:t>
            </a:r>
          </a:p>
          <a:p>
            <a:r>
              <a:rPr lang="en-US" altLang="zh-TW" dirty="0" err="1"/>
              <a:t>ylat</a:t>
            </a:r>
            <a:r>
              <a:rPr lang="en-US" altLang="zh-TW" dirty="0"/>
              <a:t>=Data{:,4};</a:t>
            </a:r>
            <a:endParaRPr lang="zh-TW" altLang="en-US" dirty="0"/>
          </a:p>
        </p:txBody>
      </p:sp>
      <p:sp>
        <p:nvSpPr>
          <p:cNvPr id="7" name="左大括弧 6"/>
          <p:cNvSpPr/>
          <p:nvPr/>
        </p:nvSpPr>
        <p:spPr>
          <a:xfrm rot="5400000">
            <a:off x="7092280" y="4147339"/>
            <a:ext cx="216024" cy="136815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200292" y="446208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40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Plot Argo locations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plot(</a:t>
            </a:r>
            <a:r>
              <a:rPr lang="en-US" altLang="zh-TW" dirty="0" err="1" smtClean="0"/>
              <a:t>xlon,ylat</a:t>
            </a:r>
            <a:r>
              <a:rPr lang="en-US" altLang="zh-TW" dirty="0" smtClean="0"/>
              <a:t>, '.')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92896"/>
            <a:ext cx="8136217" cy="3980904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Read data of Pressure and Temperature </a:t>
            </a:r>
            <a:br>
              <a:rPr lang="en-US" altLang="zh-TW" dirty="0" smtClean="0"/>
            </a:br>
            <a:r>
              <a:rPr lang="en-US" altLang="zh-TW" dirty="0" smtClean="0"/>
              <a:t>(2902990)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P=Data{:,6};</a:t>
            </a:r>
          </a:p>
          <a:p>
            <a:r>
              <a:rPr lang="en-US" altLang="zh-TW" dirty="0" smtClean="0"/>
              <a:t>T=Data{:,7};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1813" t="44094" r="79885" b="50787"/>
          <a:stretch>
            <a:fillRect/>
          </a:stretch>
        </p:blipFill>
        <p:spPr bwMode="auto">
          <a:xfrm>
            <a:off x="611560" y="3501008"/>
            <a:ext cx="270030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Plot temperature profiles</a:t>
            </a:r>
            <a:br>
              <a:rPr lang="en-US" altLang="zh-TW" dirty="0" smtClean="0"/>
            </a:br>
            <a:r>
              <a:rPr lang="en-US" altLang="zh-TW" dirty="0" smtClean="0"/>
              <a:t>(2902990)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plot(T,P,'.-')</a:t>
            </a:r>
          </a:p>
          <a:p>
            <a:r>
              <a:rPr lang="en-US" altLang="zh-TW" dirty="0" smtClean="0"/>
              <a:t>set(</a:t>
            </a:r>
            <a:r>
              <a:rPr lang="en-US" altLang="zh-TW" dirty="0" err="1" smtClean="0"/>
              <a:t>gca,'ydir','reverse</a:t>
            </a:r>
            <a:r>
              <a:rPr lang="en-US" altLang="zh-TW" dirty="0" smtClean="0"/>
              <a:t>')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3068960"/>
            <a:ext cx="4515001" cy="339500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11813" t="60336" r="73244" b="30805"/>
          <a:stretch>
            <a:fillRect/>
          </a:stretch>
        </p:blipFill>
        <p:spPr bwMode="auto">
          <a:xfrm>
            <a:off x="251520" y="3789040"/>
            <a:ext cx="3168352" cy="105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Plot temperature profiles</a:t>
            </a:r>
            <a:br>
              <a:rPr lang="en-US" altLang="zh-TW" dirty="0" smtClean="0"/>
            </a:br>
            <a:r>
              <a:rPr lang="en-US" altLang="zh-TW" dirty="0" smtClean="0"/>
              <a:t>(All Argo floats)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2452" t="28054" r="40229" b="11408"/>
          <a:stretch>
            <a:fillRect/>
          </a:stretch>
        </p:blipFill>
        <p:spPr bwMode="auto">
          <a:xfrm>
            <a:off x="-1" y="2132856"/>
            <a:ext cx="6569103" cy="472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6651" t="38966" r="50989" b="34054"/>
          <a:stretch>
            <a:fillRect/>
          </a:stretch>
        </p:blipFill>
        <p:spPr bwMode="auto">
          <a:xfrm>
            <a:off x="3921020" y="3429000"/>
            <a:ext cx="522298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 l="11813" t="29328" r="40868" b="8657"/>
          <a:stretch>
            <a:fillRect/>
          </a:stretch>
        </p:blipFill>
        <p:spPr bwMode="auto">
          <a:xfrm>
            <a:off x="251520" y="2276871"/>
            <a:ext cx="6120680" cy="45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Plot temperature profiles</a:t>
            </a:r>
            <a:br>
              <a:rPr lang="en-US" altLang="zh-TW" dirty="0" smtClean="0"/>
            </a:br>
            <a:r>
              <a:rPr lang="en-US" altLang="zh-TW" dirty="0" smtClean="0"/>
              <a:t>(Zoom in)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set(</a:t>
            </a:r>
            <a:r>
              <a:rPr lang="en-US" altLang="zh-TW" dirty="0" err="1" smtClean="0"/>
              <a:t>gca,'ydir','reverse</a:t>
            </a:r>
            <a:r>
              <a:rPr lang="en-US" altLang="zh-TW" dirty="0" smtClean="0"/>
              <a:t>', '</a:t>
            </a:r>
            <a:r>
              <a:rPr lang="en-US" altLang="zh-TW" dirty="0" err="1" smtClean="0"/>
              <a:t>ylim</a:t>
            </a:r>
            <a:r>
              <a:rPr lang="en-US" altLang="zh-TW" dirty="0" smtClean="0"/>
              <a:t>‘,[0,1000])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0983" t="43083" r="74074" b="48524"/>
          <a:stretch>
            <a:fillRect/>
          </a:stretch>
        </p:blipFill>
        <p:spPr bwMode="auto">
          <a:xfrm>
            <a:off x="4355976" y="4221088"/>
            <a:ext cx="4464496" cy="140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398969"/>
              </p:ext>
            </p:extLst>
          </p:nvPr>
        </p:nvGraphicFramePr>
        <p:xfrm>
          <a:off x="1524000" y="1397000"/>
          <a:ext cx="62645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Kuroshio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fast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slow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Summer (2018/8/15)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Winter (2018/1/13)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804142"/>
              </p:ext>
            </p:extLst>
          </p:nvPr>
        </p:nvGraphicFramePr>
        <p:xfrm>
          <a:off x="1475656" y="3717032"/>
          <a:ext cx="63246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Eddies</a:t>
                      </a:r>
                      <a:r>
                        <a:rPr lang="en-US" altLang="zh-TW" baseline="0" dirty="0" smtClean="0"/>
                        <a:t> east of Taiwan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fast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slow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Summer (2018/8/15)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Winter (2018/1/13)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988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11813" t="29328" r="40868" b="8657"/>
          <a:stretch>
            <a:fillRect/>
          </a:stretch>
        </p:blipFill>
        <p:spPr bwMode="auto">
          <a:xfrm>
            <a:off x="0" y="1988840"/>
            <a:ext cx="6120680" cy="45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Downwelling</a:t>
            </a:r>
            <a:r>
              <a:rPr lang="en-US" altLang="zh-TW" dirty="0" smtClean="0"/>
              <a:t> near eddy core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4961" t="42140" r="56116" b="44370"/>
          <a:stretch>
            <a:fillRect/>
          </a:stretch>
        </p:blipFill>
        <p:spPr bwMode="auto">
          <a:xfrm>
            <a:off x="5364088" y="2852936"/>
            <a:ext cx="3275856" cy="278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手繪多邊形 6"/>
          <p:cNvSpPr/>
          <p:nvPr/>
        </p:nvSpPr>
        <p:spPr>
          <a:xfrm>
            <a:off x="2960176" y="3785817"/>
            <a:ext cx="4461088" cy="1217872"/>
          </a:xfrm>
          <a:custGeom>
            <a:avLst/>
            <a:gdLst>
              <a:gd name="connsiteX0" fmla="*/ 0 w 4461088"/>
              <a:gd name="connsiteY0" fmla="*/ 181749 h 1217872"/>
              <a:gd name="connsiteX1" fmla="*/ 46495 w 4461088"/>
              <a:gd name="connsiteY1" fmla="*/ 352230 h 1217872"/>
              <a:gd name="connsiteX2" fmla="*/ 77492 w 4461088"/>
              <a:gd name="connsiteY2" fmla="*/ 445220 h 1217872"/>
              <a:gd name="connsiteX3" fmla="*/ 170482 w 4461088"/>
              <a:gd name="connsiteY3" fmla="*/ 600203 h 1217872"/>
              <a:gd name="connsiteX4" fmla="*/ 294468 w 4461088"/>
              <a:gd name="connsiteY4" fmla="*/ 739688 h 1217872"/>
              <a:gd name="connsiteX5" fmla="*/ 340963 w 4461088"/>
              <a:gd name="connsiteY5" fmla="*/ 770685 h 1217872"/>
              <a:gd name="connsiteX6" fmla="*/ 418455 w 4461088"/>
              <a:gd name="connsiteY6" fmla="*/ 832678 h 1217872"/>
              <a:gd name="connsiteX7" fmla="*/ 495946 w 4461088"/>
              <a:gd name="connsiteY7" fmla="*/ 894671 h 1217872"/>
              <a:gd name="connsiteX8" fmla="*/ 619932 w 4461088"/>
              <a:gd name="connsiteY8" fmla="*/ 941166 h 1217872"/>
              <a:gd name="connsiteX9" fmla="*/ 712922 w 4461088"/>
              <a:gd name="connsiteY9" fmla="*/ 972163 h 1217872"/>
              <a:gd name="connsiteX10" fmla="*/ 759417 w 4461088"/>
              <a:gd name="connsiteY10" fmla="*/ 987661 h 1217872"/>
              <a:gd name="connsiteX11" fmla="*/ 1162373 w 4461088"/>
              <a:gd name="connsiteY11" fmla="*/ 972163 h 1217872"/>
              <a:gd name="connsiteX12" fmla="*/ 1208868 w 4461088"/>
              <a:gd name="connsiteY12" fmla="*/ 956664 h 1217872"/>
              <a:gd name="connsiteX13" fmla="*/ 1270861 w 4461088"/>
              <a:gd name="connsiteY13" fmla="*/ 910169 h 1217872"/>
              <a:gd name="connsiteX14" fmla="*/ 1317356 w 4461088"/>
              <a:gd name="connsiteY14" fmla="*/ 863675 h 1217872"/>
              <a:gd name="connsiteX15" fmla="*/ 1348353 w 4461088"/>
              <a:gd name="connsiteY15" fmla="*/ 801681 h 1217872"/>
              <a:gd name="connsiteX16" fmla="*/ 1394848 w 4461088"/>
              <a:gd name="connsiteY16" fmla="*/ 770685 h 1217872"/>
              <a:gd name="connsiteX17" fmla="*/ 1472339 w 4461088"/>
              <a:gd name="connsiteY17" fmla="*/ 693193 h 1217872"/>
              <a:gd name="connsiteX18" fmla="*/ 1503336 w 4461088"/>
              <a:gd name="connsiteY18" fmla="*/ 631200 h 1217872"/>
              <a:gd name="connsiteX19" fmla="*/ 1534332 w 4461088"/>
              <a:gd name="connsiteY19" fmla="*/ 584705 h 1217872"/>
              <a:gd name="connsiteX20" fmla="*/ 1565329 w 4461088"/>
              <a:gd name="connsiteY20" fmla="*/ 460719 h 1217872"/>
              <a:gd name="connsiteX21" fmla="*/ 1549831 w 4461088"/>
              <a:gd name="connsiteY21" fmla="*/ 135254 h 1217872"/>
              <a:gd name="connsiteX22" fmla="*/ 1503336 w 4461088"/>
              <a:gd name="connsiteY22" fmla="*/ 104258 h 1217872"/>
              <a:gd name="connsiteX23" fmla="*/ 1456841 w 4461088"/>
              <a:gd name="connsiteY23" fmla="*/ 57763 h 1217872"/>
              <a:gd name="connsiteX24" fmla="*/ 1363851 w 4461088"/>
              <a:gd name="connsiteY24" fmla="*/ 26766 h 1217872"/>
              <a:gd name="connsiteX25" fmla="*/ 1100380 w 4461088"/>
              <a:gd name="connsiteY25" fmla="*/ 119756 h 1217872"/>
              <a:gd name="connsiteX26" fmla="*/ 1069383 w 4461088"/>
              <a:gd name="connsiteY26" fmla="*/ 166251 h 1217872"/>
              <a:gd name="connsiteX27" fmla="*/ 1053885 w 4461088"/>
              <a:gd name="connsiteY27" fmla="*/ 212746 h 1217872"/>
              <a:gd name="connsiteX28" fmla="*/ 1084882 w 4461088"/>
              <a:gd name="connsiteY28" fmla="*/ 491715 h 1217872"/>
              <a:gd name="connsiteX29" fmla="*/ 1115878 w 4461088"/>
              <a:gd name="connsiteY29" fmla="*/ 538210 h 1217872"/>
              <a:gd name="connsiteX30" fmla="*/ 1162373 w 4461088"/>
              <a:gd name="connsiteY30" fmla="*/ 615702 h 1217872"/>
              <a:gd name="connsiteX31" fmla="*/ 1208868 w 4461088"/>
              <a:gd name="connsiteY31" fmla="*/ 662197 h 1217872"/>
              <a:gd name="connsiteX32" fmla="*/ 1239865 w 4461088"/>
              <a:gd name="connsiteY32" fmla="*/ 708691 h 1217872"/>
              <a:gd name="connsiteX33" fmla="*/ 1301858 w 4461088"/>
              <a:gd name="connsiteY33" fmla="*/ 755186 h 1217872"/>
              <a:gd name="connsiteX34" fmla="*/ 1410346 w 4461088"/>
              <a:gd name="connsiteY34" fmla="*/ 848176 h 1217872"/>
              <a:gd name="connsiteX35" fmla="*/ 1472339 w 4461088"/>
              <a:gd name="connsiteY35" fmla="*/ 879173 h 1217872"/>
              <a:gd name="connsiteX36" fmla="*/ 1534332 w 4461088"/>
              <a:gd name="connsiteY36" fmla="*/ 925668 h 1217872"/>
              <a:gd name="connsiteX37" fmla="*/ 1735810 w 4461088"/>
              <a:gd name="connsiteY37" fmla="*/ 1018658 h 1217872"/>
              <a:gd name="connsiteX38" fmla="*/ 1797804 w 4461088"/>
              <a:gd name="connsiteY38" fmla="*/ 1049654 h 1217872"/>
              <a:gd name="connsiteX39" fmla="*/ 1844299 w 4461088"/>
              <a:gd name="connsiteY39" fmla="*/ 1080651 h 1217872"/>
              <a:gd name="connsiteX40" fmla="*/ 1937288 w 4461088"/>
              <a:gd name="connsiteY40" fmla="*/ 1096149 h 1217872"/>
              <a:gd name="connsiteX41" fmla="*/ 2092271 w 4461088"/>
              <a:gd name="connsiteY41" fmla="*/ 1127146 h 1217872"/>
              <a:gd name="connsiteX42" fmla="*/ 2169763 w 4461088"/>
              <a:gd name="connsiteY42" fmla="*/ 1142644 h 1217872"/>
              <a:gd name="connsiteX43" fmla="*/ 2309248 w 4461088"/>
              <a:gd name="connsiteY43" fmla="*/ 1173641 h 1217872"/>
              <a:gd name="connsiteX44" fmla="*/ 2758699 w 4461088"/>
              <a:gd name="connsiteY44" fmla="*/ 1204637 h 1217872"/>
              <a:gd name="connsiteX45" fmla="*/ 3177153 w 4461088"/>
              <a:gd name="connsiteY45" fmla="*/ 1173641 h 1217872"/>
              <a:gd name="connsiteX46" fmla="*/ 3347634 w 4461088"/>
              <a:gd name="connsiteY46" fmla="*/ 1127146 h 1217872"/>
              <a:gd name="connsiteX47" fmla="*/ 3471621 w 4461088"/>
              <a:gd name="connsiteY47" fmla="*/ 1111647 h 1217872"/>
              <a:gd name="connsiteX48" fmla="*/ 3673099 w 4461088"/>
              <a:gd name="connsiteY48" fmla="*/ 1065152 h 1217872"/>
              <a:gd name="connsiteX49" fmla="*/ 3828082 w 4461088"/>
              <a:gd name="connsiteY49" fmla="*/ 1049654 h 1217872"/>
              <a:gd name="connsiteX50" fmla="*/ 3936570 w 4461088"/>
              <a:gd name="connsiteY50" fmla="*/ 987661 h 1217872"/>
              <a:gd name="connsiteX51" fmla="*/ 3998563 w 4461088"/>
              <a:gd name="connsiteY51" fmla="*/ 972163 h 1217872"/>
              <a:gd name="connsiteX52" fmla="*/ 4045058 w 4461088"/>
              <a:gd name="connsiteY52" fmla="*/ 956664 h 1217872"/>
              <a:gd name="connsiteX53" fmla="*/ 4153546 w 4461088"/>
              <a:gd name="connsiteY53" fmla="*/ 910169 h 1217872"/>
              <a:gd name="connsiteX54" fmla="*/ 4200041 w 4461088"/>
              <a:gd name="connsiteY54" fmla="*/ 879173 h 1217872"/>
              <a:gd name="connsiteX55" fmla="*/ 4262034 w 4461088"/>
              <a:gd name="connsiteY55" fmla="*/ 832678 h 1217872"/>
              <a:gd name="connsiteX56" fmla="*/ 4324027 w 4461088"/>
              <a:gd name="connsiteY56" fmla="*/ 801681 h 1217872"/>
              <a:gd name="connsiteX57" fmla="*/ 4448014 w 4461088"/>
              <a:gd name="connsiteY57" fmla="*/ 693193 h 121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461088" h="1217872">
                <a:moveTo>
                  <a:pt x="0" y="181749"/>
                </a:moveTo>
                <a:cubicBezTo>
                  <a:pt x="21907" y="291280"/>
                  <a:pt x="7169" y="234249"/>
                  <a:pt x="46495" y="352230"/>
                </a:cubicBezTo>
                <a:lnTo>
                  <a:pt x="77492" y="445220"/>
                </a:lnTo>
                <a:cubicBezTo>
                  <a:pt x="125150" y="540538"/>
                  <a:pt x="95669" y="487984"/>
                  <a:pt x="170482" y="600203"/>
                </a:cubicBezTo>
                <a:cubicBezTo>
                  <a:pt x="207753" y="656108"/>
                  <a:pt x="230765" y="697219"/>
                  <a:pt x="294468" y="739688"/>
                </a:cubicBezTo>
                <a:lnTo>
                  <a:pt x="340963" y="770685"/>
                </a:lnTo>
                <a:cubicBezTo>
                  <a:pt x="429798" y="903936"/>
                  <a:pt x="311510" y="747122"/>
                  <a:pt x="418455" y="832678"/>
                </a:cubicBezTo>
                <a:cubicBezTo>
                  <a:pt x="518601" y="912795"/>
                  <a:pt x="379079" y="855716"/>
                  <a:pt x="495946" y="894671"/>
                </a:cubicBezTo>
                <a:cubicBezTo>
                  <a:pt x="576860" y="948614"/>
                  <a:pt x="506497" y="910229"/>
                  <a:pt x="619932" y="941166"/>
                </a:cubicBezTo>
                <a:cubicBezTo>
                  <a:pt x="651454" y="949763"/>
                  <a:pt x="681925" y="961831"/>
                  <a:pt x="712922" y="972163"/>
                </a:cubicBezTo>
                <a:lnTo>
                  <a:pt x="759417" y="987661"/>
                </a:lnTo>
                <a:cubicBezTo>
                  <a:pt x="893736" y="982495"/>
                  <a:pt x="1028274" y="981411"/>
                  <a:pt x="1162373" y="972163"/>
                </a:cubicBezTo>
                <a:cubicBezTo>
                  <a:pt x="1178671" y="971039"/>
                  <a:pt x="1194684" y="964769"/>
                  <a:pt x="1208868" y="956664"/>
                </a:cubicBezTo>
                <a:cubicBezTo>
                  <a:pt x="1231295" y="943848"/>
                  <a:pt x="1251249" y="926979"/>
                  <a:pt x="1270861" y="910169"/>
                </a:cubicBezTo>
                <a:cubicBezTo>
                  <a:pt x="1287502" y="895905"/>
                  <a:pt x="1301858" y="879173"/>
                  <a:pt x="1317356" y="863675"/>
                </a:cubicBezTo>
                <a:cubicBezTo>
                  <a:pt x="1327688" y="843010"/>
                  <a:pt x="1333562" y="819430"/>
                  <a:pt x="1348353" y="801681"/>
                </a:cubicBezTo>
                <a:cubicBezTo>
                  <a:pt x="1360277" y="787372"/>
                  <a:pt x="1380830" y="782951"/>
                  <a:pt x="1394848" y="770685"/>
                </a:cubicBezTo>
                <a:cubicBezTo>
                  <a:pt x="1422339" y="746630"/>
                  <a:pt x="1449912" y="722028"/>
                  <a:pt x="1472339" y="693193"/>
                </a:cubicBezTo>
                <a:cubicBezTo>
                  <a:pt x="1486523" y="674956"/>
                  <a:pt x="1491873" y="651259"/>
                  <a:pt x="1503336" y="631200"/>
                </a:cubicBezTo>
                <a:cubicBezTo>
                  <a:pt x="1512577" y="615028"/>
                  <a:pt x="1526002" y="601365"/>
                  <a:pt x="1534332" y="584705"/>
                </a:cubicBezTo>
                <a:cubicBezTo>
                  <a:pt x="1550219" y="552930"/>
                  <a:pt x="1559433" y="490200"/>
                  <a:pt x="1565329" y="460719"/>
                </a:cubicBezTo>
                <a:cubicBezTo>
                  <a:pt x="1560163" y="352231"/>
                  <a:pt x="1568441" y="242259"/>
                  <a:pt x="1549831" y="135254"/>
                </a:cubicBezTo>
                <a:cubicBezTo>
                  <a:pt x="1546640" y="116903"/>
                  <a:pt x="1517645" y="116182"/>
                  <a:pt x="1503336" y="104258"/>
                </a:cubicBezTo>
                <a:cubicBezTo>
                  <a:pt x="1486498" y="90227"/>
                  <a:pt x="1476001" y="68407"/>
                  <a:pt x="1456841" y="57763"/>
                </a:cubicBezTo>
                <a:cubicBezTo>
                  <a:pt x="1428279" y="41895"/>
                  <a:pt x="1363851" y="26766"/>
                  <a:pt x="1363851" y="26766"/>
                </a:cubicBezTo>
                <a:cubicBezTo>
                  <a:pt x="1134853" y="59481"/>
                  <a:pt x="1185921" y="0"/>
                  <a:pt x="1100380" y="119756"/>
                </a:cubicBezTo>
                <a:cubicBezTo>
                  <a:pt x="1089553" y="134913"/>
                  <a:pt x="1079715" y="150753"/>
                  <a:pt x="1069383" y="166251"/>
                </a:cubicBezTo>
                <a:cubicBezTo>
                  <a:pt x="1064217" y="181749"/>
                  <a:pt x="1053885" y="196409"/>
                  <a:pt x="1053885" y="212746"/>
                </a:cubicBezTo>
                <a:cubicBezTo>
                  <a:pt x="1053885" y="237938"/>
                  <a:pt x="1048311" y="418574"/>
                  <a:pt x="1084882" y="491715"/>
                </a:cubicBezTo>
                <a:cubicBezTo>
                  <a:pt x="1093212" y="508375"/>
                  <a:pt x="1106006" y="522415"/>
                  <a:pt x="1115878" y="538210"/>
                </a:cubicBezTo>
                <a:cubicBezTo>
                  <a:pt x="1131843" y="563755"/>
                  <a:pt x="1144299" y="591603"/>
                  <a:pt x="1162373" y="615702"/>
                </a:cubicBezTo>
                <a:cubicBezTo>
                  <a:pt x="1175524" y="633236"/>
                  <a:pt x="1194836" y="645359"/>
                  <a:pt x="1208868" y="662197"/>
                </a:cubicBezTo>
                <a:cubicBezTo>
                  <a:pt x="1220792" y="676506"/>
                  <a:pt x="1226694" y="695520"/>
                  <a:pt x="1239865" y="708691"/>
                </a:cubicBezTo>
                <a:cubicBezTo>
                  <a:pt x="1258130" y="726956"/>
                  <a:pt x="1282246" y="738376"/>
                  <a:pt x="1301858" y="755186"/>
                </a:cubicBezTo>
                <a:cubicBezTo>
                  <a:pt x="1370134" y="813708"/>
                  <a:pt x="1326675" y="795881"/>
                  <a:pt x="1410346" y="848176"/>
                </a:cubicBezTo>
                <a:cubicBezTo>
                  <a:pt x="1429938" y="860421"/>
                  <a:pt x="1452747" y="866928"/>
                  <a:pt x="1472339" y="879173"/>
                </a:cubicBezTo>
                <a:cubicBezTo>
                  <a:pt x="1494243" y="892863"/>
                  <a:pt x="1511905" y="912853"/>
                  <a:pt x="1534332" y="925668"/>
                </a:cubicBezTo>
                <a:cubicBezTo>
                  <a:pt x="1857826" y="1110520"/>
                  <a:pt x="1590993" y="956593"/>
                  <a:pt x="1735810" y="1018658"/>
                </a:cubicBezTo>
                <a:cubicBezTo>
                  <a:pt x="1757046" y="1027759"/>
                  <a:pt x="1777744" y="1038191"/>
                  <a:pt x="1797804" y="1049654"/>
                </a:cubicBezTo>
                <a:cubicBezTo>
                  <a:pt x="1813977" y="1058895"/>
                  <a:pt x="1826628" y="1074761"/>
                  <a:pt x="1844299" y="1080651"/>
                </a:cubicBezTo>
                <a:cubicBezTo>
                  <a:pt x="1874110" y="1090588"/>
                  <a:pt x="1906402" y="1090358"/>
                  <a:pt x="1937288" y="1096149"/>
                </a:cubicBezTo>
                <a:cubicBezTo>
                  <a:pt x="1989070" y="1105858"/>
                  <a:pt x="2040610" y="1116814"/>
                  <a:pt x="2092271" y="1127146"/>
                </a:cubicBezTo>
                <a:cubicBezTo>
                  <a:pt x="2118102" y="1132312"/>
                  <a:pt x="2144207" y="1136255"/>
                  <a:pt x="2169763" y="1142644"/>
                </a:cubicBezTo>
                <a:cubicBezTo>
                  <a:pt x="2202346" y="1150790"/>
                  <a:pt x="2278846" y="1170959"/>
                  <a:pt x="2309248" y="1173641"/>
                </a:cubicBezTo>
                <a:cubicBezTo>
                  <a:pt x="2458840" y="1186840"/>
                  <a:pt x="2758699" y="1204637"/>
                  <a:pt x="2758699" y="1204637"/>
                </a:cubicBezTo>
                <a:cubicBezTo>
                  <a:pt x="2898184" y="1194305"/>
                  <a:pt x="3044464" y="1217872"/>
                  <a:pt x="3177153" y="1173641"/>
                </a:cubicBezTo>
                <a:cubicBezTo>
                  <a:pt x="3231891" y="1155394"/>
                  <a:pt x="3291690" y="1134139"/>
                  <a:pt x="3347634" y="1127146"/>
                </a:cubicBezTo>
                <a:lnTo>
                  <a:pt x="3471621" y="1111647"/>
                </a:lnTo>
                <a:cubicBezTo>
                  <a:pt x="3553634" y="1084310"/>
                  <a:pt x="3548738" y="1083806"/>
                  <a:pt x="3673099" y="1065152"/>
                </a:cubicBezTo>
                <a:cubicBezTo>
                  <a:pt x="3724443" y="1057450"/>
                  <a:pt x="3776421" y="1054820"/>
                  <a:pt x="3828082" y="1049654"/>
                </a:cubicBezTo>
                <a:cubicBezTo>
                  <a:pt x="3970291" y="1002252"/>
                  <a:pt x="3748917" y="1081487"/>
                  <a:pt x="3936570" y="987661"/>
                </a:cubicBezTo>
                <a:cubicBezTo>
                  <a:pt x="3955622" y="978135"/>
                  <a:pt x="3978082" y="978015"/>
                  <a:pt x="3998563" y="972163"/>
                </a:cubicBezTo>
                <a:cubicBezTo>
                  <a:pt x="4014271" y="967675"/>
                  <a:pt x="4030446" y="963970"/>
                  <a:pt x="4045058" y="956664"/>
                </a:cubicBezTo>
                <a:cubicBezTo>
                  <a:pt x="4152087" y="903150"/>
                  <a:pt x="4024527" y="942425"/>
                  <a:pt x="4153546" y="910169"/>
                </a:cubicBezTo>
                <a:cubicBezTo>
                  <a:pt x="4169044" y="899837"/>
                  <a:pt x="4184884" y="889999"/>
                  <a:pt x="4200041" y="879173"/>
                </a:cubicBezTo>
                <a:cubicBezTo>
                  <a:pt x="4221060" y="864159"/>
                  <a:pt x="4240130" y="846368"/>
                  <a:pt x="4262034" y="832678"/>
                </a:cubicBezTo>
                <a:cubicBezTo>
                  <a:pt x="4281626" y="820433"/>
                  <a:pt x="4306146" y="816311"/>
                  <a:pt x="4324027" y="801681"/>
                </a:cubicBezTo>
                <a:cubicBezTo>
                  <a:pt x="4461088" y="689540"/>
                  <a:pt x="4378857" y="693193"/>
                  <a:pt x="4448014" y="693193"/>
                </a:cubicBezTo>
              </a:path>
            </a:pathLst>
          </a:custGeom>
          <a:ln w="635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Downwelling</a:t>
            </a:r>
            <a:r>
              <a:rPr lang="en-US" altLang="zh-TW" dirty="0" smtClean="0"/>
              <a:t> from section</a:t>
            </a:r>
            <a:endParaRPr lang="zh-TW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 l="11201" t="26578" r="42311" b="9931"/>
          <a:stretch>
            <a:fillRect/>
          </a:stretch>
        </p:blipFill>
        <p:spPr bwMode="auto">
          <a:xfrm>
            <a:off x="0" y="1628800"/>
            <a:ext cx="6095561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34961" t="42140" r="56116" b="44370"/>
          <a:stretch>
            <a:fillRect/>
          </a:stretch>
        </p:blipFill>
        <p:spPr bwMode="auto">
          <a:xfrm>
            <a:off x="6228184" y="1628800"/>
            <a:ext cx="2915816" cy="2478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55434" t="63563" r="1707" b="7290"/>
          <a:stretch/>
        </p:blipFill>
        <p:spPr bwMode="auto">
          <a:xfrm>
            <a:off x="6516216" y="4581128"/>
            <a:ext cx="2458810" cy="172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手繪多邊形 2"/>
          <p:cNvSpPr/>
          <p:nvPr/>
        </p:nvSpPr>
        <p:spPr>
          <a:xfrm>
            <a:off x="6409189" y="1845578"/>
            <a:ext cx="2457974" cy="1853967"/>
          </a:xfrm>
          <a:custGeom>
            <a:avLst/>
            <a:gdLst>
              <a:gd name="connsiteX0" fmla="*/ 0 w 2457974"/>
              <a:gd name="connsiteY0" fmla="*/ 0 h 1853967"/>
              <a:gd name="connsiteX1" fmla="*/ 41945 w 2457974"/>
              <a:gd name="connsiteY1" fmla="*/ 16778 h 1853967"/>
              <a:gd name="connsiteX2" fmla="*/ 58723 w 2457974"/>
              <a:gd name="connsiteY2" fmla="*/ 41945 h 1853967"/>
              <a:gd name="connsiteX3" fmla="*/ 109057 w 2457974"/>
              <a:gd name="connsiteY3" fmla="*/ 92279 h 1853967"/>
              <a:gd name="connsiteX4" fmla="*/ 125835 w 2457974"/>
              <a:gd name="connsiteY4" fmla="*/ 117446 h 1853967"/>
              <a:gd name="connsiteX5" fmla="*/ 176169 w 2457974"/>
              <a:gd name="connsiteY5" fmla="*/ 142613 h 1853967"/>
              <a:gd name="connsiteX6" fmla="*/ 226503 w 2457974"/>
              <a:gd name="connsiteY6" fmla="*/ 201336 h 1853967"/>
              <a:gd name="connsiteX7" fmla="*/ 260059 w 2457974"/>
              <a:gd name="connsiteY7" fmla="*/ 226503 h 1853967"/>
              <a:gd name="connsiteX8" fmla="*/ 285226 w 2457974"/>
              <a:gd name="connsiteY8" fmla="*/ 243281 h 1853967"/>
              <a:gd name="connsiteX9" fmla="*/ 310393 w 2457974"/>
              <a:gd name="connsiteY9" fmla="*/ 276837 h 1853967"/>
              <a:gd name="connsiteX10" fmla="*/ 335560 w 2457974"/>
              <a:gd name="connsiteY10" fmla="*/ 285226 h 1853967"/>
              <a:gd name="connsiteX11" fmla="*/ 360727 w 2457974"/>
              <a:gd name="connsiteY11" fmla="*/ 302004 h 1853967"/>
              <a:gd name="connsiteX12" fmla="*/ 394283 w 2457974"/>
              <a:gd name="connsiteY12" fmla="*/ 318782 h 1853967"/>
              <a:gd name="connsiteX13" fmla="*/ 444617 w 2457974"/>
              <a:gd name="connsiteY13" fmla="*/ 360727 h 1853967"/>
              <a:gd name="connsiteX14" fmla="*/ 478172 w 2457974"/>
              <a:gd name="connsiteY14" fmla="*/ 377505 h 1853967"/>
              <a:gd name="connsiteX15" fmla="*/ 494950 w 2457974"/>
              <a:gd name="connsiteY15" fmla="*/ 402672 h 1853967"/>
              <a:gd name="connsiteX16" fmla="*/ 545284 w 2457974"/>
              <a:gd name="connsiteY16" fmla="*/ 427839 h 1853967"/>
              <a:gd name="connsiteX17" fmla="*/ 629174 w 2457974"/>
              <a:gd name="connsiteY17" fmla="*/ 511728 h 1853967"/>
              <a:gd name="connsiteX18" fmla="*/ 662730 w 2457974"/>
              <a:gd name="connsiteY18" fmla="*/ 528506 h 1853967"/>
              <a:gd name="connsiteX19" fmla="*/ 679508 w 2457974"/>
              <a:gd name="connsiteY19" fmla="*/ 553673 h 1853967"/>
              <a:gd name="connsiteX20" fmla="*/ 704675 w 2457974"/>
              <a:gd name="connsiteY20" fmla="*/ 570451 h 1853967"/>
              <a:gd name="connsiteX21" fmla="*/ 729842 w 2457974"/>
              <a:gd name="connsiteY21" fmla="*/ 595618 h 1853967"/>
              <a:gd name="connsiteX22" fmla="*/ 813732 w 2457974"/>
              <a:gd name="connsiteY22" fmla="*/ 671119 h 1853967"/>
              <a:gd name="connsiteX23" fmla="*/ 830510 w 2457974"/>
              <a:gd name="connsiteY23" fmla="*/ 704675 h 1853967"/>
              <a:gd name="connsiteX24" fmla="*/ 855677 w 2457974"/>
              <a:gd name="connsiteY24" fmla="*/ 721453 h 1853967"/>
              <a:gd name="connsiteX25" fmla="*/ 906011 w 2457974"/>
              <a:gd name="connsiteY25" fmla="*/ 771787 h 1853967"/>
              <a:gd name="connsiteX26" fmla="*/ 989901 w 2457974"/>
              <a:gd name="connsiteY26" fmla="*/ 855677 h 1853967"/>
              <a:gd name="connsiteX27" fmla="*/ 1023457 w 2457974"/>
              <a:gd name="connsiteY27" fmla="*/ 889233 h 1853967"/>
              <a:gd name="connsiteX28" fmla="*/ 1073791 w 2457974"/>
              <a:gd name="connsiteY28" fmla="*/ 931178 h 1853967"/>
              <a:gd name="connsiteX29" fmla="*/ 1132514 w 2457974"/>
              <a:gd name="connsiteY29" fmla="*/ 973123 h 1853967"/>
              <a:gd name="connsiteX30" fmla="*/ 1166070 w 2457974"/>
              <a:gd name="connsiteY30" fmla="*/ 1006679 h 1853967"/>
              <a:gd name="connsiteX31" fmla="*/ 1241571 w 2457974"/>
              <a:gd name="connsiteY31" fmla="*/ 1048624 h 1853967"/>
              <a:gd name="connsiteX32" fmla="*/ 1275127 w 2457974"/>
              <a:gd name="connsiteY32" fmla="*/ 1073791 h 1853967"/>
              <a:gd name="connsiteX33" fmla="*/ 1350628 w 2457974"/>
              <a:gd name="connsiteY33" fmla="*/ 1124125 h 1853967"/>
              <a:gd name="connsiteX34" fmla="*/ 1417739 w 2457974"/>
              <a:gd name="connsiteY34" fmla="*/ 1174459 h 1853967"/>
              <a:gd name="connsiteX35" fmla="*/ 1451295 w 2457974"/>
              <a:gd name="connsiteY35" fmla="*/ 1199626 h 1853967"/>
              <a:gd name="connsiteX36" fmla="*/ 1551963 w 2457974"/>
              <a:gd name="connsiteY36" fmla="*/ 1266738 h 1853967"/>
              <a:gd name="connsiteX37" fmla="*/ 1577130 w 2457974"/>
              <a:gd name="connsiteY37" fmla="*/ 1283516 h 1853967"/>
              <a:gd name="connsiteX38" fmla="*/ 1669409 w 2457974"/>
              <a:gd name="connsiteY38" fmla="*/ 1333850 h 1853967"/>
              <a:gd name="connsiteX39" fmla="*/ 1702965 w 2457974"/>
              <a:gd name="connsiteY39" fmla="*/ 1350628 h 1853967"/>
              <a:gd name="connsiteX40" fmla="*/ 1736521 w 2457974"/>
              <a:gd name="connsiteY40" fmla="*/ 1375794 h 1853967"/>
              <a:gd name="connsiteX41" fmla="*/ 1770077 w 2457974"/>
              <a:gd name="connsiteY41" fmla="*/ 1392572 h 1853967"/>
              <a:gd name="connsiteX42" fmla="*/ 1887523 w 2457974"/>
              <a:gd name="connsiteY42" fmla="*/ 1468073 h 1853967"/>
              <a:gd name="connsiteX43" fmla="*/ 1963024 w 2457974"/>
              <a:gd name="connsiteY43" fmla="*/ 1518407 h 1853967"/>
              <a:gd name="connsiteX44" fmla="*/ 1988191 w 2457974"/>
              <a:gd name="connsiteY44" fmla="*/ 1535185 h 1853967"/>
              <a:gd name="connsiteX45" fmla="*/ 2013358 w 2457974"/>
              <a:gd name="connsiteY45" fmla="*/ 1551963 h 1853967"/>
              <a:gd name="connsiteX46" fmla="*/ 2038525 w 2457974"/>
              <a:gd name="connsiteY46" fmla="*/ 1577130 h 1853967"/>
              <a:gd name="connsiteX47" fmla="*/ 2097248 w 2457974"/>
              <a:gd name="connsiteY47" fmla="*/ 1610686 h 1853967"/>
              <a:gd name="connsiteX48" fmla="*/ 2139193 w 2457974"/>
              <a:gd name="connsiteY48" fmla="*/ 1652631 h 1853967"/>
              <a:gd name="connsiteX49" fmla="*/ 2164360 w 2457974"/>
              <a:gd name="connsiteY49" fmla="*/ 1669409 h 1853967"/>
              <a:gd name="connsiteX50" fmla="*/ 2223083 w 2457974"/>
              <a:gd name="connsiteY50" fmla="*/ 1694576 h 1853967"/>
              <a:gd name="connsiteX51" fmla="*/ 2248250 w 2457974"/>
              <a:gd name="connsiteY51" fmla="*/ 1719743 h 1853967"/>
              <a:gd name="connsiteX52" fmla="*/ 2298583 w 2457974"/>
              <a:gd name="connsiteY52" fmla="*/ 1744910 h 1853967"/>
              <a:gd name="connsiteX53" fmla="*/ 2357306 w 2457974"/>
              <a:gd name="connsiteY53" fmla="*/ 1795244 h 1853967"/>
              <a:gd name="connsiteX54" fmla="*/ 2407640 w 2457974"/>
              <a:gd name="connsiteY54" fmla="*/ 1828800 h 1853967"/>
              <a:gd name="connsiteX55" fmla="*/ 2432807 w 2457974"/>
              <a:gd name="connsiteY55" fmla="*/ 1837189 h 1853967"/>
              <a:gd name="connsiteX56" fmla="*/ 2457974 w 2457974"/>
              <a:gd name="connsiteY56" fmla="*/ 1853967 h 185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457974" h="1853967">
                <a:moveTo>
                  <a:pt x="0" y="0"/>
                </a:moveTo>
                <a:cubicBezTo>
                  <a:pt x="13982" y="5593"/>
                  <a:pt x="29691" y="8025"/>
                  <a:pt x="41945" y="16778"/>
                </a:cubicBezTo>
                <a:cubicBezTo>
                  <a:pt x="50149" y="22638"/>
                  <a:pt x="52025" y="34409"/>
                  <a:pt x="58723" y="41945"/>
                </a:cubicBezTo>
                <a:cubicBezTo>
                  <a:pt x="74487" y="59679"/>
                  <a:pt x="95895" y="72536"/>
                  <a:pt x="109057" y="92279"/>
                </a:cubicBezTo>
                <a:cubicBezTo>
                  <a:pt x="114650" y="100668"/>
                  <a:pt x="118706" y="110317"/>
                  <a:pt x="125835" y="117446"/>
                </a:cubicBezTo>
                <a:cubicBezTo>
                  <a:pt x="142097" y="133708"/>
                  <a:pt x="155700" y="135790"/>
                  <a:pt x="176169" y="142613"/>
                </a:cubicBezTo>
                <a:cubicBezTo>
                  <a:pt x="196061" y="169136"/>
                  <a:pt x="201966" y="180304"/>
                  <a:pt x="226503" y="201336"/>
                </a:cubicBezTo>
                <a:cubicBezTo>
                  <a:pt x="237119" y="210435"/>
                  <a:pt x="248682" y="218376"/>
                  <a:pt x="260059" y="226503"/>
                </a:cubicBezTo>
                <a:cubicBezTo>
                  <a:pt x="268263" y="232363"/>
                  <a:pt x="278097" y="236152"/>
                  <a:pt x="285226" y="243281"/>
                </a:cubicBezTo>
                <a:cubicBezTo>
                  <a:pt x="295113" y="253168"/>
                  <a:pt x="299652" y="267886"/>
                  <a:pt x="310393" y="276837"/>
                </a:cubicBezTo>
                <a:cubicBezTo>
                  <a:pt x="317186" y="282498"/>
                  <a:pt x="327651" y="281271"/>
                  <a:pt x="335560" y="285226"/>
                </a:cubicBezTo>
                <a:cubicBezTo>
                  <a:pt x="344578" y="289735"/>
                  <a:pt x="351973" y="297002"/>
                  <a:pt x="360727" y="302004"/>
                </a:cubicBezTo>
                <a:cubicBezTo>
                  <a:pt x="371585" y="308209"/>
                  <a:pt x="383425" y="312577"/>
                  <a:pt x="394283" y="318782"/>
                </a:cubicBezTo>
                <a:cubicBezTo>
                  <a:pt x="460851" y="356821"/>
                  <a:pt x="375220" y="311157"/>
                  <a:pt x="444617" y="360727"/>
                </a:cubicBezTo>
                <a:cubicBezTo>
                  <a:pt x="454793" y="367996"/>
                  <a:pt x="466987" y="371912"/>
                  <a:pt x="478172" y="377505"/>
                </a:cubicBezTo>
                <a:cubicBezTo>
                  <a:pt x="483765" y="385894"/>
                  <a:pt x="487821" y="395543"/>
                  <a:pt x="494950" y="402672"/>
                </a:cubicBezTo>
                <a:cubicBezTo>
                  <a:pt x="511212" y="418934"/>
                  <a:pt x="524815" y="421016"/>
                  <a:pt x="545284" y="427839"/>
                </a:cubicBezTo>
                <a:cubicBezTo>
                  <a:pt x="574328" y="471403"/>
                  <a:pt x="566925" y="465042"/>
                  <a:pt x="629174" y="511728"/>
                </a:cubicBezTo>
                <a:cubicBezTo>
                  <a:pt x="639178" y="519231"/>
                  <a:pt x="651545" y="522913"/>
                  <a:pt x="662730" y="528506"/>
                </a:cubicBezTo>
                <a:cubicBezTo>
                  <a:pt x="668323" y="536895"/>
                  <a:pt x="672379" y="546544"/>
                  <a:pt x="679508" y="553673"/>
                </a:cubicBezTo>
                <a:cubicBezTo>
                  <a:pt x="686637" y="560802"/>
                  <a:pt x="696930" y="563996"/>
                  <a:pt x="704675" y="570451"/>
                </a:cubicBezTo>
                <a:cubicBezTo>
                  <a:pt x="713789" y="578046"/>
                  <a:pt x="721906" y="586800"/>
                  <a:pt x="729842" y="595618"/>
                </a:cubicBezTo>
                <a:cubicBezTo>
                  <a:pt x="793630" y="666494"/>
                  <a:pt x="754538" y="641522"/>
                  <a:pt x="813732" y="671119"/>
                </a:cubicBezTo>
                <a:cubicBezTo>
                  <a:pt x="819325" y="682304"/>
                  <a:pt x="822504" y="695068"/>
                  <a:pt x="830510" y="704675"/>
                </a:cubicBezTo>
                <a:cubicBezTo>
                  <a:pt x="836965" y="712420"/>
                  <a:pt x="848141" y="714755"/>
                  <a:pt x="855677" y="721453"/>
                </a:cubicBezTo>
                <a:cubicBezTo>
                  <a:pt x="873411" y="737217"/>
                  <a:pt x="889233" y="755009"/>
                  <a:pt x="906011" y="771787"/>
                </a:cubicBezTo>
                <a:lnTo>
                  <a:pt x="989901" y="855677"/>
                </a:lnTo>
                <a:cubicBezTo>
                  <a:pt x="1001086" y="866862"/>
                  <a:pt x="1010295" y="880459"/>
                  <a:pt x="1023457" y="889233"/>
                </a:cubicBezTo>
                <a:cubicBezTo>
                  <a:pt x="1085942" y="930890"/>
                  <a:pt x="1009198" y="877351"/>
                  <a:pt x="1073791" y="931178"/>
                </a:cubicBezTo>
                <a:cubicBezTo>
                  <a:pt x="1167751" y="1009478"/>
                  <a:pt x="1011626" y="867346"/>
                  <a:pt x="1132514" y="973123"/>
                </a:cubicBezTo>
                <a:cubicBezTo>
                  <a:pt x="1144419" y="983540"/>
                  <a:pt x="1153718" y="996797"/>
                  <a:pt x="1166070" y="1006679"/>
                </a:cubicBezTo>
                <a:cubicBezTo>
                  <a:pt x="1207278" y="1039646"/>
                  <a:pt x="1204503" y="1036268"/>
                  <a:pt x="1241571" y="1048624"/>
                </a:cubicBezTo>
                <a:cubicBezTo>
                  <a:pt x="1252756" y="1057013"/>
                  <a:pt x="1263631" y="1065832"/>
                  <a:pt x="1275127" y="1073791"/>
                </a:cubicBezTo>
                <a:cubicBezTo>
                  <a:pt x="1299996" y="1091008"/>
                  <a:pt x="1326431" y="1105977"/>
                  <a:pt x="1350628" y="1124125"/>
                </a:cubicBezTo>
                <a:lnTo>
                  <a:pt x="1417739" y="1174459"/>
                </a:lnTo>
                <a:cubicBezTo>
                  <a:pt x="1428924" y="1182848"/>
                  <a:pt x="1439662" y="1191870"/>
                  <a:pt x="1451295" y="1199626"/>
                </a:cubicBezTo>
                <a:lnTo>
                  <a:pt x="1551963" y="1266738"/>
                </a:lnTo>
                <a:cubicBezTo>
                  <a:pt x="1560352" y="1272331"/>
                  <a:pt x="1567769" y="1279772"/>
                  <a:pt x="1577130" y="1283516"/>
                </a:cubicBezTo>
                <a:cubicBezTo>
                  <a:pt x="1716040" y="1339080"/>
                  <a:pt x="1501773" y="1250032"/>
                  <a:pt x="1669409" y="1333850"/>
                </a:cubicBezTo>
                <a:cubicBezTo>
                  <a:pt x="1680594" y="1339443"/>
                  <a:pt x="1692360" y="1344000"/>
                  <a:pt x="1702965" y="1350628"/>
                </a:cubicBezTo>
                <a:cubicBezTo>
                  <a:pt x="1714821" y="1358038"/>
                  <a:pt x="1724665" y="1368384"/>
                  <a:pt x="1736521" y="1375794"/>
                </a:cubicBezTo>
                <a:cubicBezTo>
                  <a:pt x="1747126" y="1382422"/>
                  <a:pt x="1759901" y="1385303"/>
                  <a:pt x="1770077" y="1392572"/>
                </a:cubicBezTo>
                <a:cubicBezTo>
                  <a:pt x="1880120" y="1471174"/>
                  <a:pt x="1813704" y="1449618"/>
                  <a:pt x="1887523" y="1468073"/>
                </a:cubicBezTo>
                <a:lnTo>
                  <a:pt x="1963024" y="1518407"/>
                </a:lnTo>
                <a:lnTo>
                  <a:pt x="1988191" y="1535185"/>
                </a:lnTo>
                <a:cubicBezTo>
                  <a:pt x="1996580" y="1540778"/>
                  <a:pt x="2006229" y="1544834"/>
                  <a:pt x="2013358" y="1551963"/>
                </a:cubicBezTo>
                <a:cubicBezTo>
                  <a:pt x="2021747" y="1560352"/>
                  <a:pt x="2028871" y="1570234"/>
                  <a:pt x="2038525" y="1577130"/>
                </a:cubicBezTo>
                <a:cubicBezTo>
                  <a:pt x="2080669" y="1607233"/>
                  <a:pt x="2062022" y="1579864"/>
                  <a:pt x="2097248" y="1610686"/>
                </a:cubicBezTo>
                <a:cubicBezTo>
                  <a:pt x="2112129" y="1623707"/>
                  <a:pt x="2124312" y="1639610"/>
                  <a:pt x="2139193" y="1652631"/>
                </a:cubicBezTo>
                <a:cubicBezTo>
                  <a:pt x="2146781" y="1659270"/>
                  <a:pt x="2155606" y="1664407"/>
                  <a:pt x="2164360" y="1669409"/>
                </a:cubicBezTo>
                <a:cubicBezTo>
                  <a:pt x="2193386" y="1685995"/>
                  <a:pt x="2194848" y="1685164"/>
                  <a:pt x="2223083" y="1694576"/>
                </a:cubicBezTo>
                <a:cubicBezTo>
                  <a:pt x="2231472" y="1702965"/>
                  <a:pt x="2238379" y="1713162"/>
                  <a:pt x="2248250" y="1719743"/>
                </a:cubicBezTo>
                <a:cubicBezTo>
                  <a:pt x="2323917" y="1770188"/>
                  <a:pt x="2219387" y="1678912"/>
                  <a:pt x="2298583" y="1744910"/>
                </a:cubicBezTo>
                <a:cubicBezTo>
                  <a:pt x="2363748" y="1799215"/>
                  <a:pt x="2278772" y="1740270"/>
                  <a:pt x="2357306" y="1795244"/>
                </a:cubicBezTo>
                <a:cubicBezTo>
                  <a:pt x="2373826" y="1806808"/>
                  <a:pt x="2388510" y="1822423"/>
                  <a:pt x="2407640" y="1828800"/>
                </a:cubicBezTo>
                <a:cubicBezTo>
                  <a:pt x="2416029" y="1831596"/>
                  <a:pt x="2424898" y="1833234"/>
                  <a:pt x="2432807" y="1837189"/>
                </a:cubicBezTo>
                <a:cubicBezTo>
                  <a:pt x="2441825" y="1841698"/>
                  <a:pt x="2457974" y="1853967"/>
                  <a:pt x="2457974" y="1853967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Relative codes to create section grids before plotting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77888" y="1124744"/>
            <a:ext cx="8666112" cy="4525963"/>
          </a:xfrm>
        </p:spPr>
        <p:txBody>
          <a:bodyPr/>
          <a:lstStyle/>
          <a:p>
            <a:r>
              <a:rPr lang="en-US" altLang="zh-TW" dirty="0" err="1" smtClean="0"/>
              <a:t>xlon</a:t>
            </a:r>
            <a:r>
              <a:rPr lang="en-US" altLang="zh-TW" dirty="0" smtClean="0"/>
              <a:t>=Data{:,5}; P=Data{:,6}; T=Data{:,7};</a:t>
            </a:r>
          </a:p>
          <a:p>
            <a:r>
              <a:rPr lang="en-US" altLang="zh-TW" dirty="0" smtClean="0"/>
              <a:t>Tall=T(1:80); Pall=P(1:80); </a:t>
            </a:r>
            <a:r>
              <a:rPr lang="en-US" altLang="zh-TW" dirty="0" err="1" smtClean="0"/>
              <a:t>xall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xlon</a:t>
            </a:r>
            <a:r>
              <a:rPr lang="en-US" altLang="zh-TW" dirty="0" smtClean="0"/>
              <a:t>(1:80);</a:t>
            </a:r>
          </a:p>
          <a:p>
            <a:r>
              <a:rPr lang="en-US" altLang="zh-TW" dirty="0" smtClean="0"/>
              <a:t>……</a:t>
            </a:r>
          </a:p>
          <a:p>
            <a:r>
              <a:rPr lang="en-US" altLang="zh-TW" dirty="0" err="1" smtClean="0"/>
              <a:t>xlon</a:t>
            </a:r>
            <a:r>
              <a:rPr lang="en-US" altLang="zh-TW" dirty="0" smtClean="0"/>
              <a:t>=Data{:,5};  P=Data{:,6};T=Data{:,7}; </a:t>
            </a:r>
          </a:p>
          <a:p>
            <a:r>
              <a:rPr lang="en-US" altLang="zh-TW" dirty="0" smtClean="0"/>
              <a:t>Tall=[Tall T(1:80)];  Pall=[Pall P(1:80)];</a:t>
            </a:r>
          </a:p>
          <a:p>
            <a:r>
              <a:rPr lang="en-US" altLang="zh-TW" dirty="0" err="1" smtClean="0"/>
              <a:t>xall</a:t>
            </a:r>
            <a:r>
              <a:rPr lang="en-US" altLang="zh-TW" dirty="0" smtClean="0"/>
              <a:t>=[</a:t>
            </a:r>
            <a:r>
              <a:rPr lang="en-US" altLang="zh-TW" dirty="0" err="1" smtClean="0"/>
              <a:t>xall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xlon</a:t>
            </a:r>
            <a:r>
              <a:rPr lang="en-US" altLang="zh-TW" dirty="0" smtClean="0"/>
              <a:t>(1:80)];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11813" t="48523" r="78021" b="38188"/>
          <a:stretch>
            <a:fillRect/>
          </a:stretch>
        </p:blipFill>
        <p:spPr bwMode="auto">
          <a:xfrm>
            <a:off x="611560" y="4841776"/>
            <a:ext cx="2743515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11813" t="53096" r="73345" b="33758"/>
          <a:stretch>
            <a:fillRect/>
          </a:stretch>
        </p:blipFill>
        <p:spPr bwMode="auto">
          <a:xfrm>
            <a:off x="4572000" y="4979925"/>
            <a:ext cx="3771327" cy="18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Plot contour fill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contourf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xall,Pall,Tall,'linecolor','none</a:t>
            </a:r>
            <a:r>
              <a:rPr lang="en-US" altLang="zh-TW" dirty="0" smtClean="0"/>
              <a:t>')</a:t>
            </a:r>
          </a:p>
          <a:p>
            <a:r>
              <a:rPr lang="en-US" altLang="zh-TW" dirty="0" err="1" smtClean="0"/>
              <a:t>colorbar</a:t>
            </a:r>
            <a:endParaRPr lang="en-US" altLang="zh-TW" dirty="0" smtClean="0"/>
          </a:p>
          <a:p>
            <a:r>
              <a:rPr lang="en-US" altLang="zh-TW" dirty="0" smtClean="0"/>
              <a:t>set(</a:t>
            </a:r>
            <a:r>
              <a:rPr lang="en-US" altLang="zh-TW" dirty="0" err="1" smtClean="0"/>
              <a:t>gca,'ydir','reverse','ylim</a:t>
            </a:r>
            <a:r>
              <a:rPr lang="en-US" altLang="zh-TW" dirty="0" smtClean="0"/>
              <a:t>',[0 1000])</a:t>
            </a:r>
            <a:endParaRPr lang="zh-TW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11201" t="26578" r="42311" b="9931"/>
          <a:stretch>
            <a:fillRect/>
          </a:stretch>
        </p:blipFill>
        <p:spPr bwMode="auto">
          <a:xfrm>
            <a:off x="5508104" y="4287319"/>
            <a:ext cx="3347864" cy="257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Homework 10 (grouping)</a:t>
            </a:r>
            <a:br>
              <a:rPr lang="en-US" altLang="zh-TW" dirty="0" smtClean="0"/>
            </a:br>
            <a:r>
              <a:rPr lang="en-US" altLang="zh-TW" dirty="0" smtClean="0"/>
              <a:t>(due date</a:t>
            </a:r>
            <a:r>
              <a:rPr lang="en-US" altLang="zh-TW" smtClean="0"/>
              <a:t>: </a:t>
            </a:r>
            <a:r>
              <a:rPr lang="en-US" altLang="zh-TW" smtClean="0"/>
              <a:t>2020/06/09)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2~3 persons per group</a:t>
            </a:r>
          </a:p>
          <a:p>
            <a:r>
              <a:rPr lang="en-US" altLang="zh-TW" dirty="0" smtClean="0"/>
              <a:t>Finds some </a:t>
            </a:r>
            <a:r>
              <a:rPr lang="en-US" altLang="zh-TW" dirty="0"/>
              <a:t>A</a:t>
            </a:r>
            <a:r>
              <a:rPr lang="en-US" altLang="zh-TW" dirty="0" smtClean="0"/>
              <a:t>rgo buoys that passed through Kuroshio and located in the South China Sea. </a:t>
            </a:r>
          </a:p>
          <a:p>
            <a:r>
              <a:rPr lang="en-US" altLang="zh-TW" dirty="0" smtClean="0"/>
              <a:t>Compare the water properties of Kuroshio and in the South China Sea.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743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Review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B0F0"/>
                </a:solidFill>
              </a:rPr>
              <a:t>D</a:t>
            </a:r>
            <a:r>
              <a:rPr lang="en-US" altLang="zh-TW" dirty="0" smtClean="0">
                <a:solidFill>
                  <a:srgbClr val="00B0F0"/>
                </a:solidFill>
              </a:rPr>
              <a:t>rifters</a:t>
            </a:r>
          </a:p>
          <a:p>
            <a:r>
              <a:rPr lang="en-US" altLang="zh-TW" dirty="0" smtClean="0">
                <a:solidFill>
                  <a:srgbClr val="00B050"/>
                </a:solidFill>
              </a:rPr>
              <a:t>ADCP</a:t>
            </a:r>
          </a:p>
          <a:p>
            <a:r>
              <a:rPr lang="en-US" altLang="zh-TW" dirty="0" smtClean="0">
                <a:solidFill>
                  <a:srgbClr val="00B050"/>
                </a:solidFill>
              </a:rPr>
              <a:t>Current Meters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Satellite absolute dynamic topography (ADT)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Satellite sea level anomalies (SLA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rgbClr val="00B0F0"/>
                </a:solidFill>
              </a:rPr>
              <a:t>Hydrographic data</a:t>
            </a:r>
            <a:endParaRPr lang="en-US" altLang="zh-TW" dirty="0">
              <a:solidFill>
                <a:srgbClr val="00B0F0"/>
              </a:solidFill>
            </a:endParaRP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4359" y="5373216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http://www.coriolis.eu.org/Data-Products/Data-Delivery/Data-selection</a:t>
            </a:r>
          </a:p>
        </p:txBody>
      </p:sp>
      <p:sp>
        <p:nvSpPr>
          <p:cNvPr id="5" name="矩形 4"/>
          <p:cNvSpPr/>
          <p:nvPr/>
        </p:nvSpPr>
        <p:spPr>
          <a:xfrm>
            <a:off x="688746" y="6111880"/>
            <a:ext cx="3770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https://las.aviso.altimetry.fr/las/UI.vm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4359" y="574254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https://www.nodc.noaa.gov/woce/woce_v3/wocedata_1/index.htm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98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More useful sources/links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Sources for ENSO (</a:t>
            </a:r>
            <a:r>
              <a:rPr lang="en-US" altLang="zh-TW" b="1" dirty="0"/>
              <a:t>El </a:t>
            </a:r>
            <a:r>
              <a:rPr lang="en-US" altLang="zh-TW" b="1" dirty="0" smtClean="0"/>
              <a:t>Niño-</a:t>
            </a:r>
            <a:r>
              <a:rPr lang="en-US" altLang="zh-TW" dirty="0" smtClean="0"/>
              <a:t>Southern Oscillation) Index, JMA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ds.data.jma.go.jp/tcc/tcc/products/elnino/ensoevents.html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074" name="Picture 2" descr="D:\擷取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0968"/>
            <a:ext cx="8489404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Sources of </a:t>
            </a:r>
            <a:r>
              <a:rPr lang="en-US" altLang="zh-TW" dirty="0" smtClean="0"/>
              <a:t>other satellite observations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SST (Links are similar to those data of rainfall and winds. Keywords: RSS SST)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SSH</a:t>
            </a:r>
          </a:p>
          <a:p>
            <a:r>
              <a:rPr lang="en-US" altLang="zh-TW" dirty="0" smtClean="0"/>
              <a:t>Ocean Color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09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Satellite SST (Demo 5~10 mins)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images.remss.com/sst/sst_data_daily.html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26" name="Picture 2" descr="D:\擷取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6821307" cy="349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36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Kuroshio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64" y="1196752"/>
            <a:ext cx="916776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41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NASA worldview</a:t>
            </a:r>
            <a:br>
              <a:rPr lang="en-US" altLang="zh-TW" dirty="0" smtClean="0"/>
            </a:br>
            <a:r>
              <a:rPr lang="en-US" altLang="zh-TW" dirty="0" smtClean="0"/>
              <a:t>(Ocean color, True color)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hlinkClick r:id="rId2"/>
              </a:rPr>
              <a:t>https://worldview.earthdata.nasa.gov/</a:t>
            </a:r>
            <a:endParaRPr lang="en-US" altLang="zh-TW" dirty="0" smtClean="0"/>
          </a:p>
          <a:p>
            <a:r>
              <a:rPr lang="en-US" altLang="zh-TW" dirty="0" smtClean="0"/>
              <a:t>Demo 10~15 mins</a:t>
            </a:r>
            <a:endParaRPr lang="zh-TW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 l="-639" t="10133" b="8657"/>
          <a:stretch>
            <a:fillRect/>
          </a:stretch>
        </p:blipFill>
        <p:spPr bwMode="auto">
          <a:xfrm>
            <a:off x="-32581" y="2564904"/>
            <a:ext cx="9205695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2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Eddies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5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Hydrographic </a:t>
            </a:r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XBT, CTD, Argo floats</a:t>
            </a:r>
          </a:p>
          <a:p>
            <a:r>
              <a:rPr lang="en-US" altLang="zh-TW" dirty="0" smtClean="0"/>
              <a:t>Profiles of temperature, salinity and pressure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4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The goal of today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2556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Preliminary study the vertical structure of eddies using hydrographic data.</a:t>
            </a:r>
            <a:endParaRPr lang="zh-TW" altLang="en-US" dirty="0"/>
          </a:p>
        </p:txBody>
      </p:sp>
      <p:pic>
        <p:nvPicPr>
          <p:cNvPr id="4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2348880"/>
            <a:ext cx="5832648" cy="446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61458" b="7291"/>
          <a:stretch>
            <a:fillRect/>
          </a:stretch>
        </p:blipFill>
        <p:spPr bwMode="auto">
          <a:xfrm>
            <a:off x="2663788" y="5327253"/>
            <a:ext cx="3384376" cy="1092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線單箭頭接點 6"/>
          <p:cNvCxnSpPr/>
          <p:nvPr/>
        </p:nvCxnSpPr>
        <p:spPr>
          <a:xfrm flipV="1">
            <a:off x="3491880" y="4365104"/>
            <a:ext cx="936104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220072" y="4077072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67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of today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 Keywords: </a:t>
            </a:r>
            <a:r>
              <a:rPr lang="en-US" altLang="zh-TW" dirty="0" err="1" smtClean="0"/>
              <a:t>coriolis</a:t>
            </a:r>
            <a:r>
              <a:rPr lang="en-US" altLang="zh-TW" dirty="0" smtClean="0"/>
              <a:t> </a:t>
            </a:r>
            <a:r>
              <a:rPr lang="en-US" altLang="zh-TW" dirty="0"/>
              <a:t>data selection</a:t>
            </a:r>
            <a:endParaRPr lang="zh-TW" altLang="en-US" dirty="0"/>
          </a:p>
        </p:txBody>
      </p:sp>
      <p:pic>
        <p:nvPicPr>
          <p:cNvPr id="2050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8338839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Website of Coriolis data center </a:t>
            </a:r>
            <a:endParaRPr lang="zh-TW" altLang="en-US" dirty="0"/>
          </a:p>
        </p:txBody>
      </p:sp>
      <p:pic>
        <p:nvPicPr>
          <p:cNvPr id="3074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5"/>
            <a:ext cx="8208912" cy="477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7584" y="3717032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6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Microsoft Office PowerPoint</Application>
  <PresentationFormat>如螢幕大小 (4:3)</PresentationFormat>
  <Paragraphs>174</Paragraphs>
  <Slides>40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新細明體</vt:lpstr>
      <vt:lpstr>Arial</vt:lpstr>
      <vt:lpstr>Calibri</vt:lpstr>
      <vt:lpstr>Wingdings</vt:lpstr>
      <vt:lpstr>Office 佈景主題</vt:lpstr>
      <vt:lpstr>Homework 9 (discussion)</vt:lpstr>
      <vt:lpstr>Homework 9 (discussion)</vt:lpstr>
      <vt:lpstr>PowerPoint 簡報</vt:lpstr>
      <vt:lpstr>Kuroshio</vt:lpstr>
      <vt:lpstr>Eddies</vt:lpstr>
      <vt:lpstr>Hydrographic data</vt:lpstr>
      <vt:lpstr>The goal of today</vt:lpstr>
      <vt:lpstr>Data of today</vt:lpstr>
      <vt:lpstr>Website of Coriolis data center </vt:lpstr>
      <vt:lpstr>Website of Coriolis data center  (Data Selection)</vt:lpstr>
      <vt:lpstr>Hydrographic data (Discussion)</vt:lpstr>
      <vt:lpstr>CTD Devices (REVIEW)</vt:lpstr>
      <vt:lpstr>PowerPoint 簡報</vt:lpstr>
      <vt:lpstr>PowerPoint 簡報</vt:lpstr>
      <vt:lpstr>PowerPoint 簡報</vt:lpstr>
      <vt:lpstr>Temperature-Salinity (TS) Diagrams (REVIEW)</vt:lpstr>
      <vt:lpstr>The goal of today</vt:lpstr>
      <vt:lpstr>10th August</vt:lpstr>
      <vt:lpstr>15th August</vt:lpstr>
      <vt:lpstr>20th August</vt:lpstr>
      <vt:lpstr>Confirm the locations of Argo floats relative to eddy center</vt:lpstr>
      <vt:lpstr>Viewing data</vt:lpstr>
      <vt:lpstr>Read data and skip heading lines</vt:lpstr>
      <vt:lpstr>Viewing data</vt:lpstr>
      <vt:lpstr>Plot Argo locations</vt:lpstr>
      <vt:lpstr>Read data of Pressure and Temperature  (2902990)</vt:lpstr>
      <vt:lpstr>Plot temperature profiles (2902990)</vt:lpstr>
      <vt:lpstr>Plot temperature profiles (All Argo floats)</vt:lpstr>
      <vt:lpstr>Plot temperature profiles (Zoom in)</vt:lpstr>
      <vt:lpstr>Downwelling near eddy core</vt:lpstr>
      <vt:lpstr>Downwelling from section</vt:lpstr>
      <vt:lpstr>Relative codes to create section grids before plotting</vt:lpstr>
      <vt:lpstr>Plot contour fill</vt:lpstr>
      <vt:lpstr>Homework 10 (grouping) (due date: 2020/06/09)</vt:lpstr>
      <vt:lpstr>Data Review</vt:lpstr>
      <vt:lpstr>More useful sources/links</vt:lpstr>
      <vt:lpstr>Sources for ENSO (El Niño-Southern Oscillation) Index, JMA</vt:lpstr>
      <vt:lpstr>Sources of other satellite observations</vt:lpstr>
      <vt:lpstr>Satellite SST (Demo 5~10 mins)</vt:lpstr>
      <vt:lpstr>NASA worldview (Ocean color, True color)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9 (discussion)</dc:title>
  <cp:lastModifiedBy>user</cp:lastModifiedBy>
  <cp:revision>1</cp:revision>
  <dcterms:modified xsi:type="dcterms:W3CDTF">2020-05-29T00:40:50Z</dcterms:modified>
</cp:coreProperties>
</file>